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4"/>
  </p:notesMasterIdLst>
  <p:sldIdLst>
    <p:sldId id="350" r:id="rId2"/>
    <p:sldId id="258" r:id="rId3"/>
    <p:sldId id="259" r:id="rId4"/>
    <p:sldId id="347" r:id="rId5"/>
    <p:sldId id="345" r:id="rId6"/>
    <p:sldId id="262" r:id="rId7"/>
    <p:sldId id="333" r:id="rId8"/>
    <p:sldId id="334" r:id="rId9"/>
    <p:sldId id="340" r:id="rId10"/>
    <p:sldId id="336" r:id="rId11"/>
    <p:sldId id="337" r:id="rId12"/>
    <p:sldId id="338" r:id="rId13"/>
    <p:sldId id="339" r:id="rId14"/>
    <p:sldId id="316" r:id="rId15"/>
    <p:sldId id="323" r:id="rId16"/>
    <p:sldId id="260" r:id="rId17"/>
    <p:sldId id="348" r:id="rId18"/>
    <p:sldId id="346" r:id="rId19"/>
    <p:sldId id="360" r:id="rId20"/>
    <p:sldId id="285" r:id="rId21"/>
    <p:sldId id="349" r:id="rId22"/>
    <p:sldId id="286" r:id="rId23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  <a:sym typeface="Calibri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81" autoAdjust="0"/>
  </p:normalViewPr>
  <p:slideViewPr>
    <p:cSldViewPr>
      <p:cViewPr>
        <p:scale>
          <a:sx n="100" d="100"/>
          <a:sy n="100" d="100"/>
        </p:scale>
        <p:origin x="-727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9136621080259"/>
          <c:y val="2.157818340889207E-2"/>
          <c:w val="0.88638221209190959"/>
          <c:h val="0.891172353455818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5.8479532163742687E-3"/>
                  <c:y val="-3.787898671756939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479532163742687E-3"/>
                  <c:y val="-7.57575757575757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859649122807015E-3"/>
                  <c:y val="2.272727272727272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619883040935672E-3"/>
                  <c:y val="5.050505050505073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19883040935672E-3"/>
                  <c:y val="-1.01010101010101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479532163742687E-3"/>
                  <c:y val="1.01010101010100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479532163742687E-3"/>
                  <c:y val="2.02018213632386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239766081871343E-3"/>
                  <c:y val="5.050505050505062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695906432748537E-2"/>
                  <c:y val="1.767676767676767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790026246719159E-3"/>
                  <c:y val="2.525232641374373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$214,606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8479532163742687E-3"/>
                  <c:y val="2.525252525252519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5.30303030303030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0.126262626262626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3.03030303030303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Sheet1!$A$1:$F$1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Sheet1!$A$2:$F$2</c:f>
              <c:numCache>
                <c:formatCode>"$"#,##0_);[Red]\("$"#,##0\)</c:formatCode>
                <c:ptCount val="6"/>
                <c:pt idx="0">
                  <c:v>199759</c:v>
                </c:pt>
                <c:pt idx="1">
                  <c:v>213945</c:v>
                </c:pt>
                <c:pt idx="2">
                  <c:v>229839</c:v>
                </c:pt>
                <c:pt idx="3">
                  <c:v>214606</c:v>
                </c:pt>
                <c:pt idx="4">
                  <c:v>278197</c:v>
                </c:pt>
                <c:pt idx="5">
                  <c:v>249751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Sheet1!$A$1:$F$1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Sheet1!$A$3:$F$3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086464"/>
        <c:axId val="157088000"/>
      </c:barChart>
      <c:dateAx>
        <c:axId val="15708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57088000"/>
        <c:crosses val="autoZero"/>
        <c:auto val="0"/>
        <c:lblOffset val="100"/>
        <c:baseTimeUnit val="days"/>
      </c:dateAx>
      <c:valAx>
        <c:axId val="157088000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57086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41382327209093E-2"/>
          <c:y val="4.0372425037779366E-2"/>
          <c:w val="0.91155891146445933"/>
          <c:h val="0.77746676740064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Mandatory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</c:v>
                </c:pt>
                <c:pt idx="1">
                  <c:v>64</c:v>
                </c:pt>
                <c:pt idx="2">
                  <c:v>62</c:v>
                </c:pt>
                <c:pt idx="3">
                  <c:v>56</c:v>
                </c:pt>
                <c:pt idx="4">
                  <c:v>119</c:v>
                </c:pt>
                <c:pt idx="5">
                  <c:v>114</c:v>
                </c:pt>
                <c:pt idx="6">
                  <c:v>106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Voluntary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65</c:v>
                </c:pt>
                <c:pt idx="1">
                  <c:v>74</c:v>
                </c:pt>
                <c:pt idx="2">
                  <c:v>74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Payment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61</c:v>
                </c:pt>
                <c:pt idx="1">
                  <c:v>53</c:v>
                </c:pt>
                <c:pt idx="2">
                  <c:v>55</c:v>
                </c:pt>
                <c:pt idx="3">
                  <c:v>61</c:v>
                </c:pt>
                <c:pt idx="4">
                  <c:v>70</c:v>
                </c:pt>
                <c:pt idx="5">
                  <c:v>74</c:v>
                </c:pt>
                <c:pt idx="6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209088"/>
        <c:axId val="151210624"/>
      </c:barChart>
      <c:dateAx>
        <c:axId val="15120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51210624"/>
        <c:crosses val="autoZero"/>
        <c:auto val="0"/>
        <c:lblOffset val="100"/>
        <c:baseTimeUnit val="days"/>
      </c:dateAx>
      <c:valAx>
        <c:axId val="151210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1209088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333497375328081E-2"/>
          <c:y val="0.13173351377952755"/>
          <c:w val="0.6491710958005249"/>
          <c:h val="0.83767372047244104"/>
        </c:manualLayout>
      </c:layout>
      <c:pie3D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Asset Category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Equities</c:v>
                </c:pt>
                <c:pt idx="1">
                  <c:v>Fixed Income</c:v>
                </c:pt>
                <c:pt idx="2">
                  <c:v>Cash and Money Market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130979</c:v>
                </c:pt>
                <c:pt idx="1">
                  <c:v>117065</c:v>
                </c:pt>
                <c:pt idx="2">
                  <c:v>1565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Income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735632183908046E-3"/>
                  <c:y val="-8.8095238095238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103448275862068E-3"/>
                  <c:y val="-7.857142857142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6206896551724137E-3"/>
                  <c:y val="-2.6190476190476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735632183908046E-3"/>
                  <c:y val="3.809523809523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735632183908046E-3"/>
                  <c:y val="7.380952380952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1839080459770114E-3"/>
                  <c:y val="-0.10476190476190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strCache>
            </c:strRef>
          </c:cat>
          <c:val>
            <c:numRef>
              <c:f>Sheet1!$B$2:$H$2</c:f>
              <c:numCache>
                <c:formatCode>"$"#,##0;[Red]"$"#,##0</c:formatCode>
                <c:ptCount val="7"/>
                <c:pt idx="0">
                  <c:v>21427</c:v>
                </c:pt>
                <c:pt idx="1">
                  <c:v>18957</c:v>
                </c:pt>
                <c:pt idx="2">
                  <c:v>24343</c:v>
                </c:pt>
                <c:pt idx="3">
                  <c:v>21656</c:v>
                </c:pt>
                <c:pt idx="4">
                  <c:v>22295</c:v>
                </c:pt>
                <c:pt idx="5">
                  <c:v>23192.880000000001</c:v>
                </c:pt>
                <c:pt idx="6">
                  <c:v>22142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8.6206896551724137E-3"/>
                  <c:y val="-8.571428571428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142857142857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1904761904761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142857142857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strCache>
            </c:strRef>
          </c:cat>
          <c:val>
            <c:numRef>
              <c:f>Sheet1!$B$3:$H$3</c:f>
              <c:numCache>
                <c:formatCode>"$"#,##0;[Red]"$"#,##0</c:formatCode>
                <c:ptCount val="7"/>
                <c:pt idx="0">
                  <c:v>26019</c:v>
                </c:pt>
                <c:pt idx="1">
                  <c:v>15823</c:v>
                </c:pt>
                <c:pt idx="2">
                  <c:v>20200</c:v>
                </c:pt>
                <c:pt idx="3">
                  <c:v>17920</c:v>
                </c:pt>
                <c:pt idx="4">
                  <c:v>28283</c:v>
                </c:pt>
                <c:pt idx="5">
                  <c:v>22454.87</c:v>
                </c:pt>
                <c:pt idx="6">
                  <c:v>23774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57471264367816E-2"/>
                  <c:y val="-4.5238095238095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67816091954023E-3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367816091954023E-3"/>
                  <c:y val="-6.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67816091954023E-3"/>
                  <c:y val="9.5238470191226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472395691917817E-3"/>
                  <c:y val="-2.619047619047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678160919540231E-2"/>
                  <c:y val="6.9047806524184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7471264367816091E-3"/>
                  <c:y val="8.0952380952380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strCache>
            </c:strRef>
          </c:cat>
          <c:val>
            <c:numRef>
              <c:f>Sheet1!$B$4:$H$4</c:f>
              <c:numCache>
                <c:formatCode>"$"#,##0;[Red]"$"#,##0</c:formatCode>
                <c:ptCount val="7"/>
                <c:pt idx="0">
                  <c:v>-4592</c:v>
                </c:pt>
                <c:pt idx="1">
                  <c:v>3134</c:v>
                </c:pt>
                <c:pt idx="2">
                  <c:v>4143</c:v>
                </c:pt>
                <c:pt idx="3">
                  <c:v>3736</c:v>
                </c:pt>
                <c:pt idx="4">
                  <c:v>-5988</c:v>
                </c:pt>
                <c:pt idx="5">
                  <c:v>738.01000000000204</c:v>
                </c:pt>
                <c:pt idx="6">
                  <c:v>-1632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790784"/>
        <c:axId val="158877952"/>
      </c:barChart>
      <c:catAx>
        <c:axId val="15879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877952"/>
        <c:crosses val="autoZero"/>
        <c:auto val="1"/>
        <c:lblAlgn val="ctr"/>
        <c:lblOffset val="500"/>
        <c:noMultiLvlLbl val="0"/>
      </c:catAx>
      <c:valAx>
        <c:axId val="158877952"/>
        <c:scaling>
          <c:orientation val="minMax"/>
          <c:max val="50000"/>
          <c:min val="-10000"/>
        </c:scaling>
        <c:delete val="0"/>
        <c:axPos val="l"/>
        <c:majorGridlines/>
        <c:numFmt formatCode="&quot;$&quot;#,##0;[Red]&quot;$&quot;#,##0" sourceLinked="1"/>
        <c:majorTickMark val="out"/>
        <c:minorTickMark val="none"/>
        <c:tickLblPos val="nextTo"/>
        <c:crossAx val="158790784"/>
        <c:crosses val="autoZero"/>
        <c:crossBetween val="between"/>
      </c:valAx>
      <c:spPr>
        <a:noFill/>
        <a:ln w="25409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2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0.52941</cdr:x>
      <cdr:y>0.05556</cdr:y>
    </cdr:from>
    <cdr:to>
      <cdr:x>0.97059</cdr:x>
      <cdr:y>0.18519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14800" y="228600"/>
          <a:ext cx="3429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Total Portfolio $249,609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5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7" name="Shape 53"/>
          <p:cNvSpPr>
            <a:spLocks noGrp="1"/>
          </p:cNvSpPr>
          <p:nvPr>
            <p:ph type="body" sz="quarter" idx="1"/>
          </p:nvPr>
        </p:nvSpPr>
        <p:spPr bwMode="auto">
          <a:xfrm>
            <a:off x="946150" y="4460875"/>
            <a:ext cx="5210175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17333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C0D2-CAC6-4513-9555-C194CF295DB8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07EE-C313-4E10-834C-B977248665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31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5F12-E281-4BE2-A25D-A2D33A1E13F4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71FF-1435-4398-9626-956AA01FD7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24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A001-F901-4CD1-A406-0D79915D5A84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7D01-60A4-489F-B97A-775B68CDD6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73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3" name="Shape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8B2D-6B1B-4263-BE9B-214FE41F17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0307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FB7E-3E66-44AC-B0FD-F39F80C94F86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61A3-49E4-4B5C-9654-93CA49407A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03DF-3145-481A-9D62-978F2A902AFF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3F47-CFBD-4F46-9E0A-B306DAF53A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59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41A6-CE44-43D6-8F07-BE4BFE92DA84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23C7-C816-495F-9978-7FF2550696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35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2592-CAFC-407C-B4AC-6A9F12E7E754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049F-FFAC-4E35-9A5F-1F69241B3D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45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6559-6365-4B2C-A854-B009DE738CCF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87B5-60A2-4154-8BC4-08BAF3F3BC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47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5147-76F3-460A-8FB9-8688698283F8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A4F9-8D2F-402E-ADBB-D3499C8B59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22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2CAD-125B-4CEF-A5F0-F5893EAC8F42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C096-EE2B-4233-9199-42E213C781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677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3456-0DA6-4D4B-AA58-0B325E2197F6}" type="datetimeFigureOut">
              <a:rPr lang="en-US" altLang="en-US"/>
              <a:pPr>
                <a:defRPr/>
              </a:pPr>
              <a:t>5/15/2022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0D5B-6833-4039-8819-44C0ED8B3E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16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84B6C88-1D53-4AD2-84FB-F5AA0405697F}" type="datetimeFigureOut">
              <a:rPr lang="en-US" altLang="en-US"/>
              <a:pPr>
                <a:defRPr/>
              </a:pPr>
              <a:t>5/15/2022</a:t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1E8ECC-BF13-4EEF-8ADB-919FF87B7B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  <p:sldLayoutId id="21474843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2022 Wachusett Shores and PPOA Annual Meeting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217" y="1485900"/>
            <a:ext cx="3905566" cy="5200650"/>
          </a:xfrm>
        </p:spPr>
      </p:pic>
      <p:sp>
        <p:nvSpPr>
          <p:cNvPr id="6" name="Rectangle 5"/>
          <p:cNvSpPr/>
          <p:nvPr/>
        </p:nvSpPr>
        <p:spPr>
          <a:xfrm>
            <a:off x="533400" y="5257800"/>
            <a:ext cx="8229600" cy="138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9223" eaLnBrk="1" fontAlgn="auto" hangingPunct="1">
              <a:spcBef>
                <a:spcPts val="50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4000" b="1" dirty="0">
                <a:latin typeface="Arial" panose="020B0604020202020204" pitchFamily="34" charset="0"/>
              </a:rPr>
              <a:t>Sunday May 15, 2022</a:t>
            </a:r>
          </a:p>
          <a:p>
            <a:pPr algn="ctr" defTabSz="649223" eaLnBrk="1" fontAlgn="auto" hangingPunct="1">
              <a:spcBef>
                <a:spcPts val="50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4000" b="1" dirty="0">
                <a:latin typeface="Arial" panose="020B0604020202020204" pitchFamily="34" charset="0"/>
              </a:rPr>
              <a:t>1:00 At the PPOA Lodge</a:t>
            </a:r>
          </a:p>
        </p:txBody>
      </p:sp>
    </p:spTree>
    <p:extLst>
      <p:ext uri="{BB962C8B-B14F-4D97-AF65-F5344CB8AC3E}">
        <p14:creationId xmlns:p14="http://schemas.microsoft.com/office/powerpoint/2010/main" val="372834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FY 2021-2022 Expenses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423681"/>
              </p:ext>
            </p:extLst>
          </p:nvPr>
        </p:nvGraphicFramePr>
        <p:xfrm>
          <a:off x="228600" y="881063"/>
          <a:ext cx="8686800" cy="5824529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631083"/>
                <a:gridCol w="1685239"/>
                <a:gridCol w="1685239"/>
                <a:gridCol w="1685239"/>
              </a:tblGrid>
              <a:tr h="366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VARIANCE</a:t>
                      </a:r>
                    </a:p>
                  </a:txBody>
                  <a:tcPr marL="4787" marR="4787" marT="4787" marB="0" anchor="ctr"/>
                </a:tc>
              </a:tr>
              <a:tr h="19279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Town Real Estate Taxes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2,270.87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1,356.77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914.10 </a:t>
                      </a:r>
                    </a:p>
                  </a:txBody>
                  <a:tcPr marL="4787" marR="4787" marT="4787" marB="0" anchor="ctr"/>
                </a:tc>
              </a:tr>
              <a:tr h="19279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United Site Services (Porta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Potti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1,429.64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(229.64)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Charter Communications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3,000.00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3,159.05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(159.05)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Grid (Electric)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700.00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1,142.22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(442.22)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Trash (E.L. Harvey and Sons &amp; Republic)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500.00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564.70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(64.70)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Security Alarm Systems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216.00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216.00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USPS (Stamps)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200.00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Broberg Insurance (Liability &amp; Lodge)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6,153.96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6,153.96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Huhtula Oil (Fuel)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2,000.00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1,668.49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331.51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Dept of Revenue  Taxes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100.00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100.00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Dept of Rev /State of Mass/Annual report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80.00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80.00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 Box Annual Renewal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64.00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64.00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E.coli Test (Nashoba Analytical) &amp; Variance Survey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900.00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795.00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105.00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Web Site Hosting Renewal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150.00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171.05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(21.05)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Lodge inspection: Town of Hubbardston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40.00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40.00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Leins/LegalFees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     - 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1,000.00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Accountant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750.00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775.00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(25.00)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Mailings/Meetings/Supplies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300.00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10.00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290.00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Spring Cleanup/Annual Beach Party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500.00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                     456.25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          43.75 </a:t>
                      </a:r>
                    </a:p>
                  </a:txBody>
                  <a:tcPr marL="4787" marR="4787" marT="4787" marB="0" anchor="ctr"/>
                </a:tc>
              </a:tr>
              <a:tr h="2818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OPERATING EXPENSES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20,124.83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17,962.13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2,162.70 </a:t>
                      </a:r>
                    </a:p>
                  </a:txBody>
                  <a:tcPr marL="4787" marR="4787" marT="4787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FY 2021-2022 MAINTENANCE &amp; IMPROVEMENTS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807332"/>
              </p:ext>
            </p:extLst>
          </p:nvPr>
        </p:nvGraphicFramePr>
        <p:xfrm>
          <a:off x="228601" y="1607843"/>
          <a:ext cx="8762998" cy="3878556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309432"/>
                <a:gridCol w="1817855"/>
                <a:gridCol w="1817855"/>
                <a:gridCol w="1817856"/>
              </a:tblGrid>
              <a:tr h="7401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i="0" u="none" strike="noStrike" kern="1200" dirty="0" smtClean="0">
                          <a:effectLst/>
                        </a:rPr>
                        <a:t>PLAN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i="0" u="none" strike="noStrike" kern="1200" dirty="0" smtClean="0">
                          <a:effectLst/>
                        </a:rPr>
                        <a:t>ACTUAL </a:t>
                      </a:r>
                      <a:r>
                        <a:rPr lang="en-US" sz="1800" i="0" u="none" strike="noStrike" kern="1200" dirty="0">
                          <a:effectLst/>
                        </a:rPr>
                        <a:t>YTD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i="0" u="none" strike="noStrike" kern="1200" dirty="0">
                          <a:effectLst/>
                        </a:rPr>
                        <a:t>VARIANCE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87" marR="4787" marT="4788" marB="0" anchor="ctr"/>
                </a:tc>
              </a:tr>
              <a:tr h="6279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Lodge cleaning &amp; supplies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31.47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168.53 </a:t>
                      </a:r>
                    </a:p>
                  </a:txBody>
                  <a:tcPr marL="4787" marR="4787" marT="4787" marB="0" anchor="ctr"/>
                </a:tc>
              </a:tr>
              <a:tr h="6279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General Repairs &amp; Maintenance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475.80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1,524.20 </a:t>
                      </a:r>
                    </a:p>
                  </a:txBody>
                  <a:tcPr marL="4787" marR="4787" marT="4787" marB="0" anchor="ctr"/>
                </a:tc>
              </a:tr>
              <a:tr h="5976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Fuel / Supplies for Mowing, etc.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60.00 </a:t>
                      </a:r>
                    </a:p>
                  </a:txBody>
                  <a:tcPr marL="4787" marR="4787" marT="4787" marB="0" anchor="ctr"/>
                </a:tc>
              </a:tr>
              <a:tr h="6423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Pond </a:t>
                      </a: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Maintenance (Solitude Lake Management)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5,264.12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$    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24,735.88 </a:t>
                      </a:r>
                    </a:p>
                  </a:txBody>
                  <a:tcPr marL="4787" marR="4787" marT="4787" marB="0" anchor="ctr"/>
                </a:tc>
              </a:tr>
              <a:tr h="642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TOT. MAINTENANCE &amp; IMPROVEMENTS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32,300.00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5,811.39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26,488.61 </a:t>
                      </a:r>
                    </a:p>
                  </a:txBody>
                  <a:tcPr marL="4787" marR="4787" marT="4787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FY 2021-2022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721163"/>
              </p:ext>
            </p:extLst>
          </p:nvPr>
        </p:nvGraphicFramePr>
        <p:xfrm>
          <a:off x="304800" y="1295400"/>
          <a:ext cx="8686801" cy="3962399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383572"/>
                <a:gridCol w="1767743"/>
                <a:gridCol w="1767743"/>
                <a:gridCol w="1767743"/>
              </a:tblGrid>
              <a:tr h="732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i="0" u="none" strike="noStrike" dirty="0">
                          <a:effectLst/>
                        </a:rPr>
                        <a:t> INCOME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0" u="none" strike="noStrike" dirty="0" smtClean="0">
                          <a:effectLst/>
                        </a:rPr>
                        <a:t>PLAN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0" u="none" strike="noStrike" dirty="0" smtClean="0">
                          <a:effectLst/>
                        </a:rPr>
                        <a:t>ACTUAL </a:t>
                      </a:r>
                      <a:r>
                        <a:rPr lang="en-US" sz="2000" i="0" u="none" strike="noStrike" dirty="0">
                          <a:effectLst/>
                        </a:rPr>
                        <a:t>YTD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0" u="none" strike="noStrike" dirty="0">
                          <a:effectLst/>
                        </a:rPr>
                        <a:t>VARIANCE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87" marR="4787" marT="4787" marB="0" anchor="ctr"/>
                </a:tc>
              </a:tr>
              <a:tr h="665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2020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Fees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Plan: 186 x $200)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37,200.00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21,533.00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15,667.00)</a:t>
                      </a: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Past Due Maint Fees / Interest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39,684.00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      -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39,684.00)</a:t>
                      </a: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Lodge Rentals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500.00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400.00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100.00)</a:t>
                      </a: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Interest (GFA Checking)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 2.00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6.92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 4.92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Interest (GFA Savings)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 5.00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2.36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2.64)</a:t>
                      </a: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(Misc)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150.00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         -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150.00)</a:t>
                      </a: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Dock Fees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200.00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     200.00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$-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</a:tr>
              <a:tr h="366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INCOME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77,741.00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 22,142.28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  (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55,598.72)</a:t>
                      </a:r>
                    </a:p>
                  </a:txBody>
                  <a:tcPr marL="4787" marR="4787" marT="4787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Operating Budget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09830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236538" y="338138"/>
            <a:ext cx="8450262" cy="12525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Accounts as of March 31,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54231"/>
              </p:ext>
            </p:extLst>
          </p:nvPr>
        </p:nvGraphicFramePr>
        <p:xfrm>
          <a:off x="990600" y="1600200"/>
          <a:ext cx="6592114" cy="42513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76194"/>
                <a:gridCol w="1561492"/>
                <a:gridCol w="2154428"/>
              </a:tblGrid>
              <a:tr h="1142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ACCOUNT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787" marT="4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BALANCE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PORTFOLIO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8" marB="0" anchor="ctr"/>
                </a:tc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GFA Checking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787" marT="47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$30,013.08*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GFA Savings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787" marT="47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$3,242.23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$33,255.31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Edward Jones Investments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787" marT="47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$249,751.44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$249,751.44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</a:tr>
              <a:tr h="77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4787" marT="47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78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$283,006.75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787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6172200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$30,000 was removed last year from Edward Jones in anticipation of the pond project cost. 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Old Business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762999" cy="3657600"/>
          </a:xfrm>
        </p:spPr>
        <p:txBody>
          <a:bodyPr rtlCol="0">
            <a:noAutofit/>
          </a:bodyPr>
          <a:lstStyle/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2400" dirty="0">
                <a:latin typeface="+mj-lt"/>
              </a:rPr>
              <a:t>Beach vandalism 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2400" dirty="0" smtClean="0">
                <a:latin typeface="+mj-lt"/>
              </a:rPr>
              <a:t>Lodge Well</a:t>
            </a:r>
          </a:p>
          <a:p>
            <a:pPr marL="759143" lvl="1" indent="-457200" defTabSz="822959" eaLnBrk="1" fontAlgn="auto" hangingPunct="1"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2400" dirty="0" smtClean="0">
                <a:latin typeface="+mj-lt"/>
              </a:rPr>
              <a:t>Pond Maintenance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68"/>
          <p:cNvSpPr>
            <a:spLocks noGrp="1"/>
          </p:cNvSpPr>
          <p:nvPr>
            <p:ph type="title"/>
          </p:nvPr>
        </p:nvSpPr>
        <p:spPr>
          <a:xfrm>
            <a:off x="325821" y="1752600"/>
            <a:ext cx="8562592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 Business</a:t>
            </a:r>
          </a:p>
        </p:txBody>
      </p:sp>
      <p:sp>
        <p:nvSpPr>
          <p:cNvPr id="69" name="Shape 69"/>
          <p:cNvSpPr>
            <a:spLocks noGrp="1"/>
          </p:cNvSpPr>
          <p:nvPr>
            <p:ph idx="1"/>
          </p:nvPr>
        </p:nvSpPr>
        <p:spPr>
          <a:xfrm>
            <a:off x="304800" y="2895600"/>
            <a:ext cx="8534400" cy="3200400"/>
          </a:xfrm>
        </p:spPr>
        <p:txBody>
          <a:bodyPr rtlCol="0">
            <a:normAutofit fontScale="70000" lnSpcReduction="20000"/>
          </a:bodyPr>
          <a:lstStyle/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Cushman </a:t>
            </a:r>
            <a:r>
              <a:rPr lang="en-US" sz="3200" dirty="0"/>
              <a:t>Pond eutrophication abatement </a:t>
            </a:r>
            <a:r>
              <a:rPr lang="en-US" sz="3200" dirty="0" smtClean="0"/>
              <a:t>strategy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Spring </a:t>
            </a:r>
            <a:r>
              <a:rPr lang="en-US" sz="3200" dirty="0"/>
              <a:t>Cleanup May 21 and </a:t>
            </a:r>
            <a:r>
              <a:rPr lang="en-US" sz="3200" smtClean="0"/>
              <a:t>June 11</a:t>
            </a:r>
            <a:endParaRPr lang="en-US" sz="3200" dirty="0"/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Lock and turn over your boat</a:t>
            </a:r>
            <a:endParaRPr lang="en-US" sz="3200" dirty="0"/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/>
              <a:t>B</a:t>
            </a:r>
            <a:r>
              <a:rPr lang="en-US" sz="3200" dirty="0" smtClean="0"/>
              <a:t>each </a:t>
            </a:r>
            <a:r>
              <a:rPr lang="en-US" sz="3200" dirty="0"/>
              <a:t>water testing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/>
              <a:t>Goose abatement and trail </a:t>
            </a:r>
            <a:r>
              <a:rPr lang="en-US" sz="3200" dirty="0" smtClean="0"/>
              <a:t>Maintenance</a:t>
            </a:r>
            <a:endParaRPr lang="en-US" sz="3200" dirty="0"/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Friendship </a:t>
            </a:r>
            <a:r>
              <a:rPr lang="en-US" sz="3200" dirty="0"/>
              <a:t>Fireplace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Trash </a:t>
            </a:r>
            <a:r>
              <a:rPr lang="en-US" sz="3200" dirty="0"/>
              <a:t>at the </a:t>
            </a:r>
            <a:r>
              <a:rPr lang="en-US" sz="3200" dirty="0" smtClean="0"/>
              <a:t>Lodge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Summer </a:t>
            </a:r>
            <a:r>
              <a:rPr lang="en-US" sz="3200" dirty="0"/>
              <a:t>Beach Barbeque &amp; </a:t>
            </a:r>
            <a:r>
              <a:rPr lang="en-US" sz="3200" dirty="0" smtClean="0"/>
              <a:t>Games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r>
              <a:rPr lang="en-US" sz="3200" dirty="0" smtClean="0"/>
              <a:t>Multi-media for Lodge</a:t>
            </a:r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endParaRPr lang="en-US" sz="3200" dirty="0"/>
          </a:p>
          <a:p>
            <a:pPr marL="301943" lvl="1" indent="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None/>
              <a:defRPr sz="1800"/>
            </a:pPr>
            <a:endParaRPr lang="en-US" sz="3200" dirty="0" smtClean="0"/>
          </a:p>
          <a:p>
            <a:pPr marL="759143" lvl="1" indent="-457200" defTabSz="822959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76092"/>
              </a:buClr>
              <a:buFont typeface="Arial" pitchFamily="34" charset="0"/>
              <a:buChar char="•"/>
              <a:defRPr sz="1800"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8000" dirty="0" smtClean="0">
                <a:latin typeface="+mj-lt"/>
                <a:ea typeface="+mj-ea"/>
                <a:cs typeface="+mj-cs"/>
              </a:rPr>
              <a:t>FY </a:t>
            </a:r>
            <a:r>
              <a:rPr lang="en-US" sz="8000" dirty="0" smtClean="0">
                <a:latin typeface="+mj-lt"/>
                <a:ea typeface="+mj-ea"/>
                <a:cs typeface="+mj-cs"/>
              </a:rPr>
              <a:t>2022-2023 </a:t>
            </a:r>
            <a:r>
              <a:rPr lang="en-US" sz="8000" dirty="0" smtClean="0">
                <a:latin typeface="+mj-lt"/>
                <a:ea typeface="+mj-ea"/>
                <a:cs typeface="+mj-cs"/>
              </a:rPr>
              <a:t>Budget </a:t>
            </a:r>
            <a:r>
              <a:rPr lang="en-US" sz="8000" dirty="0">
                <a:latin typeface="+mj-lt"/>
                <a:ea typeface="+mj-ea"/>
                <a:cs typeface="+mj-cs"/>
              </a:rPr>
              <a:t>Proposal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PROPOSED FY2022-23 BUDGET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7791"/>
              </p:ext>
            </p:extLst>
          </p:nvPr>
        </p:nvGraphicFramePr>
        <p:xfrm>
          <a:off x="152400" y="685799"/>
          <a:ext cx="8763000" cy="5953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02814"/>
                <a:gridCol w="1129252"/>
                <a:gridCol w="782949"/>
                <a:gridCol w="2454242"/>
                <a:gridCol w="993743"/>
              </a:tblGrid>
              <a:tr h="255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Real Estate Taxes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(Plan: 174 x $200)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34,800.00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Site Services (Porta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Potti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Due Maint Fees / Interest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52,790.00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 Communications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Lodge Rentals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 </a:t>
                      </a: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Grid (Electric)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(GFA Checking)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 </a:t>
                      </a: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Trash (E.L. Harvey and Sons &amp; Republic)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(GFA Savings)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 </a:t>
                      </a: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Alarm Systems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Dock Fees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 </a:t>
                      </a: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USPS (Stamps)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INCOME 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88,249.50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717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Broberg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Insurance (Liability &amp; Lodge)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6,267.32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2153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Huhtula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Oil (Fuel)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    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1,800.00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380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Rev /State of Mass/Annual report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EXPENSES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46,522.32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Box Annual Renewal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E.coli Test (Nashoba Analytical)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INCOME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88,249.5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200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Site Hosting Renewal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INCOME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Lodge inspection: Town of Hubbardston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87" marR="4787" marT="4787" marB="0" anchor="ctr"/>
                </a:tc>
              </a:tr>
              <a:tr h="4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Accountant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CASH FLOW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41,727.18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Mailings/Meeting Supplies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Cleanup/Annual Beach Party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OPERATING EXPENSES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 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19,222.32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25546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MAINTENANCE &amp; IMPROVEMENTS</a:t>
                      </a: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Lodge cleaning &amp; supplies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Repairs &amp; Maintenance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/ Supplies for Mowing, etc.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Pond Maintenance (Solitude Lake Management) 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220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MAINTENANCE &amp; IMPROVEMENTS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27,300.00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251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  <a:tr h="196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EXPENSES</a:t>
                      </a: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   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46,522.32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87" marR="4787" marT="47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6" marR="3536" marT="3536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1"/>
            <a:ext cx="8153400" cy="2286000"/>
          </a:xfrm>
        </p:spPr>
        <p:txBody>
          <a:bodyPr/>
          <a:lstStyle/>
          <a:p>
            <a:r>
              <a:rPr lang="en-US" dirty="0" smtClean="0"/>
              <a:t>2023-2024 Annual Maintenance and Deed Assessment Fee</a:t>
            </a:r>
          </a:p>
          <a:p>
            <a:r>
              <a:rPr lang="en-US" dirty="0" smtClean="0"/>
              <a:t>PPOA Board of Directors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762000"/>
          </a:xfrm>
        </p:spPr>
        <p:txBody>
          <a:bodyPr/>
          <a:lstStyle/>
          <a:p>
            <a:pPr defTabSz="685800" eaLnBrk="1" hangingPunct="1"/>
            <a:r>
              <a:rPr lang="en-US" altLang="en-US" sz="4000" dirty="0" smtClean="0"/>
              <a:t>Agenda</a:t>
            </a:r>
          </a:p>
        </p:txBody>
      </p:sp>
      <p:sp>
        <p:nvSpPr>
          <p:cNvPr id="15363" name="Shape 6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Welcome</a:t>
            </a:r>
          </a:p>
          <a:p>
            <a:pPr eaLnBrk="1" hangingPunct="1"/>
            <a:r>
              <a:rPr lang="en-US" altLang="en-US" sz="2800" dirty="0" smtClean="0"/>
              <a:t>Thanks to all who help keep the Association running</a:t>
            </a:r>
          </a:p>
          <a:p>
            <a:pPr eaLnBrk="1" hangingPunct="1"/>
            <a:r>
              <a:rPr lang="en-US" altLang="en-US" sz="2800" dirty="0" smtClean="0"/>
              <a:t>Minutes of 2021 PPOA Annual Meeting 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Treasurer’s </a:t>
            </a:r>
            <a:r>
              <a:rPr lang="en-US" altLang="en-US" sz="2800" dirty="0" smtClean="0"/>
              <a:t>Report</a:t>
            </a:r>
          </a:p>
          <a:p>
            <a:pPr eaLnBrk="1" hangingPunct="1"/>
            <a:r>
              <a:rPr lang="en-US" altLang="en-US" sz="2800" dirty="0" smtClean="0"/>
              <a:t>Old Business </a:t>
            </a:r>
          </a:p>
          <a:p>
            <a:pPr eaLnBrk="1" hangingPunct="1"/>
            <a:r>
              <a:rPr lang="en-US" altLang="en-US" sz="2800" dirty="0" smtClean="0"/>
              <a:t>New Business</a:t>
            </a:r>
          </a:p>
          <a:p>
            <a:pPr eaLnBrk="1" hangingPunct="1"/>
            <a:r>
              <a:rPr lang="en-US" altLang="en-US" sz="2800" dirty="0" smtClean="0"/>
              <a:t>Vote and set the </a:t>
            </a:r>
            <a:r>
              <a:rPr lang="en-US" altLang="en-US" sz="2800" dirty="0" smtClean="0"/>
              <a:t>2023-2024 </a:t>
            </a:r>
            <a:r>
              <a:rPr lang="en-US" altLang="en-US" sz="2800" dirty="0" smtClean="0"/>
              <a:t>Annual Membership and Deed Assessment Fee</a:t>
            </a:r>
          </a:p>
          <a:p>
            <a:pPr eaLnBrk="1" hangingPunct="1"/>
            <a:r>
              <a:rPr lang="en-US" altLang="en-US" sz="2800" dirty="0" smtClean="0"/>
              <a:t>Elections</a:t>
            </a:r>
          </a:p>
          <a:p>
            <a:pPr eaLnBrk="1" hangingPunct="1"/>
            <a:r>
              <a:rPr lang="en-US" altLang="en-US" sz="2800" dirty="0" smtClean="0"/>
              <a:t>Q&amp;A</a:t>
            </a:r>
          </a:p>
          <a:p>
            <a:pPr eaLnBrk="1" hangingPunct="1">
              <a:spcBef>
                <a:spcPts val="600"/>
              </a:spcBef>
              <a:buClr>
                <a:srgbClr val="376092"/>
              </a:buClr>
            </a:pPr>
            <a:r>
              <a:rPr lang="en-US" altLang="en-US" sz="2800" dirty="0" smtClean="0"/>
              <a:t>Adjournment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151"/>
          <p:cNvSpPr>
            <a:spLocks noGrp="1"/>
          </p:cNvSpPr>
          <p:nvPr>
            <p:ph type="title"/>
          </p:nvPr>
        </p:nvSpPr>
        <p:spPr>
          <a:xfrm>
            <a:off x="304799" y="1676400"/>
            <a:ext cx="8583613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Vote For PPOA Board Of Directors </a:t>
            </a:r>
          </a:p>
        </p:txBody>
      </p:sp>
      <p:sp>
        <p:nvSpPr>
          <p:cNvPr id="43011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507413" cy="3429000"/>
          </a:xfrm>
        </p:spPr>
        <p:txBody>
          <a:bodyPr/>
          <a:lstStyle/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President: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Bill Homans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(Expires 2023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Gail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Orciuch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Clerk: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Dennis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Majikas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(Exp. 2023) / Jim Ellis Assistant</a:t>
            </a:r>
            <a:endParaRPr lang="en-US" alt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Directors:</a:t>
            </a:r>
          </a:p>
          <a:p>
            <a:pPr marL="400050" lvl="1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Josh Adams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2022)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Blad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Bob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Brooks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2023)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John Day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Jeanne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Carter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2022)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Carter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2022)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0005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Bill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Poudrier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(Exp. 2023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Jim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Ellis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Webmaster: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Brendon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Toupense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1625" lvl="1" indent="0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1625" lvl="1" indent="0" algn="ctr" defTabSz="822325" eaLnBrk="1" hangingPunct="1">
              <a:spcBef>
                <a:spcPts val="600"/>
              </a:spcBef>
              <a:buClr>
                <a:srgbClr val="376092"/>
              </a:buClr>
              <a:buNone/>
              <a:defRPr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Volunteers are </a:t>
            </a: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always needed and much appreciated.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2325" eaLnBrk="1" hangingPunct="1">
              <a:defRPr/>
            </a:pPr>
            <a:endParaRPr lang="en-US" alt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77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hape 155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8000" dirty="0" smtClean="0"/>
              <a:t>Thank You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800" eaLnBrk="1" hangingPunct="1"/>
            <a:r>
              <a:rPr lang="en-US" altLang="en-US" sz="8000" dirty="0" smtClean="0"/>
              <a:t>Thanks Volunteers!</a:t>
            </a: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533400" y="1981200"/>
            <a:ext cx="8382000" cy="4495800"/>
          </a:xfrm>
        </p:spPr>
        <p:txBody>
          <a:bodyPr rtlCol="0">
            <a:normAutofit/>
          </a:bodyPr>
          <a:lstStyle/>
          <a:p>
            <a:pPr marL="0" indent="0" defTabSz="704087"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sz="1800"/>
            </a:pPr>
            <a:r>
              <a:rPr lang="en-US" sz="4800" dirty="0" smtClean="0">
                <a:latin typeface="+mj-lt"/>
              </a:rPr>
              <a:t>Thank you to all of our neighbors who have volunteered to help PPOA throughout the year. It’s your neighborhood, and you help keep it running!</a:t>
            </a:r>
            <a:endParaRPr sz="48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709612" y="2133600"/>
            <a:ext cx="7824787" cy="2209800"/>
          </a:xfrm>
        </p:spPr>
        <p:txBody>
          <a:bodyPr/>
          <a:lstStyle/>
          <a:p>
            <a:r>
              <a:rPr lang="en-US" altLang="en-US" dirty="0" smtClean="0"/>
              <a:t>Minutes of May 2021 Annual Meeting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5800" y="2206625"/>
            <a:ext cx="7848600" cy="20605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Treasurer’s Report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836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75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TOTAL NET WORTH as of 3/31/2022</a:t>
            </a:r>
            <a:endParaRPr lang="en-US" altLang="en-US" sz="239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37014"/>
              </p:ext>
            </p:extLst>
          </p:nvPr>
        </p:nvGraphicFramePr>
        <p:xfrm>
          <a:off x="533400" y="1981200"/>
          <a:ext cx="8077200" cy="454142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03830"/>
                <a:gridCol w="3073370"/>
              </a:tblGrid>
              <a:tr h="670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Real Estate (Lodge and Land)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$300,938.75</a:t>
                      </a:r>
                      <a:endParaRPr lang="en-US" sz="3200" b="0" i="0" dirty="0" smtClean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Investment portfolio 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249,751.44 </a:t>
                      </a:r>
                      <a:endParaRPr lang="en-US" sz="3200" b="0" i="0" dirty="0" smtClean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Cash	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 smtClean="0">
                          <a:latin typeface="+mn-lt"/>
                          <a:cs typeface="Arial" panose="020B0604020202020204" pitchFamily="34" charset="0"/>
                        </a:rPr>
                        <a:t>$33,255.31</a:t>
                      </a:r>
                      <a:endParaRPr lang="en-US" sz="3200" b="0" i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Total assets 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$583,945.50</a:t>
                      </a:r>
                      <a:endParaRPr lang="en-US" sz="3200" b="0" i="0" dirty="0" smtClean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algn="l"/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Total liability 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3200" b="0" i="0" kern="1200" dirty="0" smtClean="0">
                          <a:latin typeface="+mn-lt"/>
                          <a:cs typeface="Arial" panose="020B0604020202020204" pitchFamily="34" charset="0"/>
                        </a:rPr>
                        <a:t>$0</a:t>
                      </a:r>
                      <a:endParaRPr lang="en-US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</a:tr>
              <a:tr h="944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Net worth </a:t>
                      </a:r>
                      <a:endParaRPr lang="en-US" sz="32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3200" b="0" i="0" dirty="0" smtClean="0">
                          <a:latin typeface="+mn-lt"/>
                          <a:cs typeface="Arial" panose="020B0604020202020204" pitchFamily="34" charset="0"/>
                        </a:rPr>
                        <a:t>583,945.50</a:t>
                      </a:r>
                      <a:endParaRPr lang="en-US" sz="3200" b="0" i="0" dirty="0" smtClean="0">
                        <a:latin typeface="+mn-lt"/>
                        <a:ea typeface="Times New Roman"/>
                        <a:cs typeface="Arial" panose="020B0604020202020204" pitchFamily="34" charset="0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  <a:sym typeface="Times New Roman"/>
                      </a:endParaRPr>
                    </a:p>
                  </a:txBody>
                  <a:tcPr marT="45716" marB="45716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7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Investment Portfolio</a:t>
            </a:r>
            <a:endParaRPr lang="en-US" altLang="en-US" sz="7200" dirty="0" smtClean="0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351018"/>
              </p:ext>
            </p:extLst>
          </p:nvPr>
        </p:nvGraphicFramePr>
        <p:xfrm>
          <a:off x="228600" y="1295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97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Payments History (FY'2016 - FY'2022)</a:t>
            </a: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027754"/>
              </p:ext>
            </p:extLst>
          </p:nvPr>
        </p:nvGraphicFramePr>
        <p:xfrm>
          <a:off x="227013" y="1323975"/>
          <a:ext cx="8353425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4441825" y="3198813"/>
            <a:ext cx="260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441825" y="3198813"/>
            <a:ext cx="260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Edward Jones Asset Allocation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Total Portfolio as of March </a:t>
            </a:r>
            <a:r>
              <a:rPr lang="en-US" b="1" dirty="0"/>
              <a:t>31, </a:t>
            </a:r>
            <a:r>
              <a:rPr lang="en-US" b="1" dirty="0" smtClean="0"/>
              <a:t>2022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3827854"/>
              </p:ext>
            </p:extLst>
          </p:nvPr>
        </p:nvGraphicFramePr>
        <p:xfrm>
          <a:off x="762000" y="21336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51306</TotalTime>
  <Words>1148</Words>
  <Application>Microsoft Office PowerPoint</Application>
  <PresentationFormat>On-screen Show (4:3)</PresentationFormat>
  <Paragraphs>354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2022 Wachusett Shores and PPOA Annual Meeting</vt:lpstr>
      <vt:lpstr>Agenda</vt:lpstr>
      <vt:lpstr>Thanks Volunteers!</vt:lpstr>
      <vt:lpstr>Minutes of May 2021 Annual Meeting </vt:lpstr>
      <vt:lpstr>Treasurer’s Report</vt:lpstr>
      <vt:lpstr>TOTAL NET WORTH as of 3/31/2022</vt:lpstr>
      <vt:lpstr>Investment Portfolio</vt:lpstr>
      <vt:lpstr>Payments History (FY'2016 - FY'2022)</vt:lpstr>
      <vt:lpstr>Edward Jones Asset Allocation</vt:lpstr>
      <vt:lpstr>FY 2021-2022 Expenses</vt:lpstr>
      <vt:lpstr>FY 2021-2022 MAINTENANCE &amp; IMPROVEMENTS</vt:lpstr>
      <vt:lpstr> FY 2021-2022 INCOME</vt:lpstr>
      <vt:lpstr>Operating Budget</vt:lpstr>
      <vt:lpstr>Accounts as of March 31, 2022</vt:lpstr>
      <vt:lpstr>Old Business</vt:lpstr>
      <vt:lpstr>New Business</vt:lpstr>
      <vt:lpstr>PowerPoint Presentation</vt:lpstr>
      <vt:lpstr>PROPOSED FY2022-23 BUDGET</vt:lpstr>
      <vt:lpstr>Voting</vt:lpstr>
      <vt:lpstr>Vote For PPOA Board Of Directors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BearlyReadBooks</dc:creator>
  <cp:lastModifiedBy>Bearly Read Books</cp:lastModifiedBy>
  <cp:revision>333</cp:revision>
  <cp:lastPrinted>2019-05-28T12:09:54Z</cp:lastPrinted>
  <dcterms:modified xsi:type="dcterms:W3CDTF">2022-05-15T14:24:16Z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ayBack">
    <vt:bool>true</vt:bool>
  </property>
</Properties>
</file>